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5"/>
    <p:sldMasterId id="2147484470" r:id="rId6"/>
  </p:sldMasterIdLst>
  <p:notesMasterIdLst>
    <p:notesMasterId r:id="rId16"/>
  </p:notesMasterIdLst>
  <p:handoutMasterIdLst>
    <p:handoutMasterId r:id="rId17"/>
  </p:handoutMasterIdLst>
  <p:sldIdLst>
    <p:sldId id="2336" r:id="rId7"/>
    <p:sldId id="2358" r:id="rId8"/>
    <p:sldId id="2361" r:id="rId9"/>
    <p:sldId id="2356" r:id="rId10"/>
    <p:sldId id="2362" r:id="rId11"/>
    <p:sldId id="2363" r:id="rId12"/>
    <p:sldId id="2364" r:id="rId13"/>
    <p:sldId id="2346" r:id="rId14"/>
    <p:sldId id="236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2A101F-0B1F-4232-A776-AC0C1AAD80AF}">
          <p14:sldIdLst>
            <p14:sldId id="2336"/>
            <p14:sldId id="2358"/>
            <p14:sldId id="2361"/>
            <p14:sldId id="2356"/>
            <p14:sldId id="2362"/>
            <p14:sldId id="2363"/>
            <p14:sldId id="2364"/>
            <p14:sldId id="2346"/>
            <p14:sldId id="23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SIER, CLINTON E Maj Gen USAF HAF AF/AF/A5R" initials="CCEMGUHA" lastIdx="18" clrIdx="0">
    <p:extLst>
      <p:ext uri="{19B8F6BF-5375-455C-9EA6-DF929625EA0E}">
        <p15:presenceInfo xmlns:p15="http://schemas.microsoft.com/office/powerpoint/2012/main" userId="S-1-5-21-1271409858-1095883707-2794662393-312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8EA9DB"/>
    <a:srgbClr val="F7880D"/>
    <a:srgbClr val="00B050"/>
    <a:srgbClr val="CC66FF"/>
    <a:srgbClr val="002060"/>
    <a:srgbClr val="A9D08E"/>
    <a:srgbClr val="0000FF"/>
    <a:srgbClr val="143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9925" autoAdjust="0"/>
  </p:normalViewPr>
  <p:slideViewPr>
    <p:cSldViewPr snapToGrid="0">
      <p:cViewPr>
        <p:scale>
          <a:sx n="75" d="100"/>
          <a:sy n="75" d="100"/>
        </p:scale>
        <p:origin x="477" y="-45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28"/>
    </p:cViewPr>
  </p:sorterViewPr>
  <p:notesViewPr>
    <p:cSldViewPr snapToGrid="0">
      <p:cViewPr>
        <p:scale>
          <a:sx n="50" d="100"/>
          <a:sy n="50" d="100"/>
        </p:scale>
        <p:origin x="3888" y="10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7735" cy="459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667" y="1"/>
            <a:ext cx="3037734" cy="459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3972"/>
            <a:ext cx="3037735" cy="459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667" y="8823972"/>
            <a:ext cx="3037734" cy="459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DDD842-577F-4E6C-A169-DD40CF159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3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773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7" y="1"/>
            <a:ext cx="3037734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933" y="4416744"/>
            <a:ext cx="5140539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899"/>
            <a:ext cx="303773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7" y="8831899"/>
            <a:ext cx="303773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728EB3-2CF2-46D0-ADB6-A8EE5D282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18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28EB3-2CF2-46D0-ADB6-A8EE5D2820C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2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28EB3-2CF2-46D0-ADB6-A8EE5D2820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7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28EB3-2CF2-46D0-ADB6-A8EE5D2820C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1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953861" y="500063"/>
            <a:ext cx="3185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 dirty="0"/>
              <a:t>Space Delta 4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ABEC-1C19-46B9-BE43-CFA0BC7D25F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1A4E2-A02C-4F6D-81E3-A679935CD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5" y="1819836"/>
            <a:ext cx="2810425" cy="37459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46AD42-C8BE-4704-AA93-70BE98DC1D83}"/>
              </a:ext>
            </a:extLst>
          </p:cNvPr>
          <p:cNvSpPr/>
          <p:nvPr userDrawn="1"/>
        </p:nvSpPr>
        <p:spPr>
          <a:xfrm>
            <a:off x="777241" y="5565739"/>
            <a:ext cx="315468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i="1" dirty="0" err="1">
                <a:ln w="1016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Videmus</a:t>
            </a:r>
            <a:r>
              <a:rPr lang="en-US" sz="2400" b="1" i="1" dirty="0">
                <a:ln w="1016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Mundum</a:t>
            </a:r>
          </a:p>
        </p:txBody>
      </p:sp>
    </p:spTree>
    <p:extLst>
      <p:ext uri="{BB962C8B-B14F-4D97-AF65-F5344CB8AC3E}">
        <p14:creationId xmlns:p14="http://schemas.microsoft.com/office/powerpoint/2010/main" val="35338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8076-9EA8-4F04-9302-199459DB708B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3BA4-86F2-4206-A85A-DE3781A3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88D5-069C-43C6-BE17-A0F16FBB35B1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3BA4-86F2-4206-A85A-DE3781A3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D1C5-216F-4CA4-AA5B-69BB98FBC22C}" type="datetime1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3BA4-86F2-4206-A85A-DE3781A3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7" y="223838"/>
            <a:ext cx="714375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CFC2-5B09-46B0-AA37-FCEB9B88935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93" y="120802"/>
            <a:ext cx="766614" cy="10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85725"/>
            <a:ext cx="7143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D816-9E5B-4580-9A8E-E54FE395463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93" y="140677"/>
            <a:ext cx="766614" cy="9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87" y="0"/>
            <a:ext cx="7143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E17DDD-6067-4E77-838F-8CBCFF84D0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04" y="60605"/>
            <a:ext cx="766614" cy="10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3FC3-A23A-4462-8107-8B3D6F91644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87" y="95224"/>
            <a:ext cx="766614" cy="10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88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2996-38DC-4A49-8C0B-E633C870EF8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3" y="114862"/>
            <a:ext cx="766614" cy="10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76" y="12256"/>
            <a:ext cx="7143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322E-9E08-4B98-B740-19778DD4BD9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99" y="72861"/>
            <a:ext cx="766614" cy="10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9CD1-E532-4755-884C-7E63616F638C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87" y="114408"/>
            <a:ext cx="766614" cy="10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053" y="2212849"/>
            <a:ext cx="5429298" cy="3045617"/>
          </a:xfrm>
        </p:spPr>
        <p:txBody>
          <a:bodyPr anchor="ctr" anchorCtr="0">
            <a:noAutofit/>
          </a:bodyPr>
          <a:lstStyle>
            <a:lvl1pPr algn="ctr">
              <a:defRPr sz="4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30936" y="566928"/>
            <a:ext cx="7886701" cy="764312"/>
            <a:chOff x="838199" y="511049"/>
            <a:chExt cx="10515601" cy="76431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38199" y="511049"/>
              <a:ext cx="10515601" cy="76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sz="2400" spc="150" dirty="0">
                  <a:latin typeface="Trebuchet MS" panose="020B0603020202020204" pitchFamily="34" charset="0"/>
                  <a:cs typeface="Segoe UI" panose="020B0502040204020203" pitchFamily="34" charset="0"/>
                </a:rPr>
                <a:t>United  States  Space</a:t>
              </a:r>
              <a:r>
                <a:rPr lang="en-US" sz="2400" spc="150" baseline="0" dirty="0">
                  <a:latin typeface="Trebuchet MS" panose="020B0603020202020204" pitchFamily="34" charset="0"/>
                  <a:cs typeface="Segoe UI" panose="020B0502040204020203" pitchFamily="34" charset="0"/>
                </a:rPr>
                <a:t>  Force</a:t>
              </a:r>
              <a:endParaRPr lang="en-US" sz="2400" spc="150" dirty="0">
                <a:latin typeface="Trebuchet MS" panose="020B0603020202020204" pitchFamily="34" charset="0"/>
                <a:cs typeface="Segoe UI" panose="020B0502040204020203" pitchFamily="34" charset="0"/>
              </a:endParaRPr>
            </a:p>
            <a:p>
              <a:pPr algn="ctr">
                <a:spcAft>
                  <a:spcPts val="225"/>
                </a:spcAft>
              </a:pPr>
              <a:r>
                <a:rPr lang="en-US" sz="1800" spc="75" baseline="0" dirty="0">
                  <a:latin typeface="Trebuchet MS" panose="020B0603020202020204" pitchFamily="34" charset="0"/>
                  <a:cs typeface="Segoe UI" panose="020B0502040204020203" pitchFamily="34" charset="0"/>
                </a:rPr>
                <a:t>Space  Delta  4</a:t>
              </a:r>
            </a:p>
          </p:txBody>
        </p:sp>
        <p:sp>
          <p:nvSpPr>
            <p:cNvPr id="11" name="Line 5"/>
            <p:cNvSpPr>
              <a:spLocks noChangeShapeType="1"/>
            </p:cNvSpPr>
            <p:nvPr userDrawn="1"/>
          </p:nvSpPr>
          <p:spPr bwMode="auto">
            <a:xfrm>
              <a:off x="838200" y="1084263"/>
              <a:ext cx="10515600" cy="0"/>
            </a:xfrm>
            <a:prstGeom prst="line">
              <a:avLst/>
            </a:prstGeom>
            <a:noFill/>
            <a:ln w="57150" cmpd="thickThin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0" name="Line 5"/>
          <p:cNvSpPr>
            <a:spLocks noChangeShapeType="1"/>
          </p:cNvSpPr>
          <p:nvPr userDrawn="1"/>
        </p:nvSpPr>
        <p:spPr bwMode="auto">
          <a:xfrm>
            <a:off x="628650" y="6356350"/>
            <a:ext cx="7886700" cy="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8650" y="5294059"/>
            <a:ext cx="3178357" cy="1037112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" y="1175737"/>
            <a:ext cx="1495548" cy="255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0" y="1875220"/>
            <a:ext cx="1325489" cy="2650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44" y="2534653"/>
            <a:ext cx="1376209" cy="2443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0" y="6356350"/>
            <a:ext cx="9144000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009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</a:t>
            </a:r>
          </a:p>
        </p:txBody>
      </p:sp>
      <p:sp>
        <p:nvSpPr>
          <p:cNvPr id="19" name="Text Box 9"/>
          <p:cNvSpPr txBox="1">
            <a:spLocks noChangeArrowheads="1"/>
          </p:cNvSpPr>
          <p:nvPr userDrawn="1"/>
        </p:nvSpPr>
        <p:spPr bwMode="auto">
          <a:xfrm>
            <a:off x="0" y="137160"/>
            <a:ext cx="9144000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009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34774" y="6073077"/>
            <a:ext cx="3074452" cy="25391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050" b="1" dirty="0">
                <a:latin typeface="+mn-lt"/>
                <a:cs typeface="Calibri" panose="020F0502020204030204" pitchFamily="34" charset="0"/>
              </a:rPr>
              <a:t>The overall classification of the</a:t>
            </a:r>
            <a:r>
              <a:rPr lang="en-US" sz="1050" b="1" baseline="0" dirty="0">
                <a:latin typeface="+mn-lt"/>
                <a:cs typeface="Calibri" panose="020F0502020204030204" pitchFamily="34" charset="0"/>
              </a:rPr>
              <a:t> briefing is:</a:t>
            </a:r>
          </a:p>
        </p:txBody>
      </p:sp>
    </p:spTree>
    <p:extLst>
      <p:ext uri="{BB962C8B-B14F-4D97-AF65-F5344CB8AC3E}">
        <p14:creationId xmlns:p14="http://schemas.microsoft.com/office/powerpoint/2010/main" val="42489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DE17DDD-6067-4E77-838F-8CBCFF84D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0"/>
            <a:r>
              <a:rPr lang="en-US" altLang="en-US" dirty="0"/>
              <a:t>2nd Bullet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7534E9-5DF7-41FC-BEFF-AC19766D5D9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9" y="143001"/>
            <a:ext cx="959064" cy="959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7" r:id="rId3"/>
    <p:sldLayoutId id="2147484456" r:id="rId4"/>
    <p:sldLayoutId id="2147484446" r:id="rId5"/>
    <p:sldLayoutId id="2147484448" r:id="rId6"/>
    <p:sldLayoutId id="2147484449" r:id="rId7"/>
    <p:sldLayoutId id="2147484450" r:id="rId8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302" y="365126"/>
            <a:ext cx="7400048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03AF-B54D-4AE5-98AA-90FE3C3E6AED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3BA4-86F2-4206-A85A-DE3781A39A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" y="164592"/>
            <a:ext cx="772402" cy="137160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628650" y="1697292"/>
            <a:ext cx="7886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0" y="6356350"/>
            <a:ext cx="9144000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009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0" y="137160"/>
            <a:ext cx="9144000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009E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418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5833-EC5F-49EF-84C9-40EE5BD2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925" y="1962149"/>
            <a:ext cx="5746712" cy="1839383"/>
          </a:xfrm>
        </p:spPr>
        <p:txBody>
          <a:bodyPr/>
          <a:lstStyle/>
          <a:p>
            <a:r>
              <a:rPr lang="en-US" dirty="0"/>
              <a:t>SESAMI SST Fiber Cable Path &amp; Room Layouts</a:t>
            </a:r>
          </a:p>
        </p:txBody>
      </p:sp>
    </p:spTree>
    <p:extLst>
      <p:ext uri="{BB962C8B-B14F-4D97-AF65-F5344CB8AC3E}">
        <p14:creationId xmlns:p14="http://schemas.microsoft.com/office/powerpoint/2010/main" val="176453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Bldg. 447 East Side Fiber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36CFC2-5B09-46B0-AA37-FCEB9B88935D}" type="slidenum">
              <a:rPr lang="en-US" altLang="en-US" smtClean="0"/>
              <a:pPr>
                <a:defRPr/>
              </a:pPr>
              <a:t>2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DEE92-C3F7-4D8A-8019-DDFD10E5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76" y="1390398"/>
            <a:ext cx="5220529" cy="4972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07EB07-7868-B5D9-BF84-8D489AFCC495}"/>
              </a:ext>
            </a:extLst>
          </p:cNvPr>
          <p:cNvSpPr/>
          <p:nvPr/>
        </p:nvSpPr>
        <p:spPr bwMode="auto">
          <a:xfrm>
            <a:off x="5124450" y="3828294"/>
            <a:ext cx="552448" cy="843719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AE0983-8EF5-3C71-DBA5-2671F6AFEB0B}"/>
              </a:ext>
            </a:extLst>
          </p:cNvPr>
          <p:cNvSpPr/>
          <p:nvPr/>
        </p:nvSpPr>
        <p:spPr bwMode="auto">
          <a:xfrm>
            <a:off x="5500688" y="4924173"/>
            <a:ext cx="219074" cy="34290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8E052-7406-EA57-0963-8A7BFBD978B8}"/>
              </a:ext>
            </a:extLst>
          </p:cNvPr>
          <p:cNvSpPr txBox="1"/>
          <p:nvPr/>
        </p:nvSpPr>
        <p:spPr>
          <a:xfrm>
            <a:off x="345813" y="1536197"/>
            <a:ext cx="2981327" cy="482675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Run 36-strand single-mode fiber cable from Bldg. 447 Room S123 (IST Comm) through Room 030 (Core Node) to Bldg. 442, Room 510 (OBAC Equipment Room)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Cable passes through Room 030, does not terminate in Room 030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Terminate in Bldg. 447, Room S123 to IST Cab 1, Patch Panel 2 (new patch panel needed at U40 of rack) using LC connections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Terminate other end of cable at Bldg. 442, Room 510 to Rack 01B, U1 using LC connections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Run 16-strand single-mode fiber cable from Bldg. 447, Room S123, to Bldg. 447, Room S122 (SST Server)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Terminate in Room S123 to IST Cab 1, Patch Panel 2  using LC connections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Terminate in Room S122 to SST Cab 8 using LC connections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D0A1AD7-035D-1A36-3C59-CFD9C78BD0EF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017044" y="3198018"/>
            <a:ext cx="2090737" cy="1019175"/>
          </a:xfrm>
          <a:prstGeom prst="bentConnector3">
            <a:avLst>
              <a:gd name="adj1" fmla="val 797"/>
            </a:avLst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FDCF4F8-0826-2382-F1F4-5CF88AEF9DA5}"/>
              </a:ext>
            </a:extLst>
          </p:cNvPr>
          <p:cNvCxnSpPr>
            <a:endCxn id="11" idx="0"/>
          </p:cNvCxnSpPr>
          <p:nvPr/>
        </p:nvCxnSpPr>
        <p:spPr bwMode="auto">
          <a:xfrm>
            <a:off x="4572000" y="4752974"/>
            <a:ext cx="1038225" cy="171199"/>
          </a:xfrm>
          <a:prstGeom prst="bentConnector2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0EE24155-4DA0-A425-4BFB-C1080B735FA5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rot="10800000">
            <a:off x="5400674" y="4000501"/>
            <a:ext cx="100014" cy="1095123"/>
          </a:xfrm>
          <a:prstGeom prst="bentConnector2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3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EEFE-B899-B409-F724-BB0328A1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Bldg. 447 West Side Fiber Path</a:t>
            </a:r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346A271A-40F4-141A-D666-42AAB42B66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0" y="1669143"/>
            <a:ext cx="5232660" cy="38317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54F96-52D3-C9EB-23EC-A68FC1D98E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9D816-9E5B-4580-9A8E-E54FE3954630}" type="slidenum">
              <a:rPr lang="en-US" altLang="en-US" smtClean="0"/>
              <a:pPr>
                <a:defRPr/>
              </a:pPr>
              <a:t>3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E621C-A9FB-225C-F2E2-6FC530C14C9B}"/>
              </a:ext>
            </a:extLst>
          </p:cNvPr>
          <p:cNvSpPr txBox="1"/>
          <p:nvPr/>
        </p:nvSpPr>
        <p:spPr>
          <a:xfrm>
            <a:off x="345813" y="1536197"/>
            <a:ext cx="2981327" cy="48267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Run 36-strand single-mode fiber cable from Bldg. 447 Room S123 (IST Comm) through Room 030 (Core Node) to Bldg. 442, Room 510 (OBAC Equipment Room)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Cable passes through Room 030, does not terminate in Room 030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Runs through Protected Distribution System (PDS) conduit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C5053-A69D-952C-1B19-7C1C78B0D15F}"/>
              </a:ext>
            </a:extLst>
          </p:cNvPr>
          <p:cNvSpPr/>
          <p:nvPr/>
        </p:nvSpPr>
        <p:spPr bwMode="auto">
          <a:xfrm>
            <a:off x="7765143" y="4238171"/>
            <a:ext cx="358095" cy="35560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7E5B627-45DA-7BA2-C13E-A99C87FEA6D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74709" y="2952752"/>
            <a:ext cx="1412080" cy="1312065"/>
          </a:xfrm>
          <a:prstGeom prst="bentConnector3">
            <a:avLst>
              <a:gd name="adj1" fmla="val 421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3D5555-FABE-EF3F-C4E9-3A5BCBBA463D}"/>
              </a:ext>
            </a:extLst>
          </p:cNvPr>
          <p:cNvCxnSpPr>
            <a:cxnSpLocks/>
          </p:cNvCxnSpPr>
          <p:nvPr/>
        </p:nvCxnSpPr>
        <p:spPr bwMode="auto">
          <a:xfrm>
            <a:off x="7224716" y="4314825"/>
            <a:ext cx="54042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8002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CA51-DEA1-4E79-C891-00966768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Bldg. 442 </a:t>
            </a:r>
            <a:br>
              <a:rPr lang="en-US" dirty="0"/>
            </a:br>
            <a:r>
              <a:rPr lang="en-US" dirty="0"/>
              <a:t>SESAMI SST Fiber Path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3C872-2DCB-9430-3E98-025C464E0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9D816-9E5B-4580-9A8E-E54FE3954630}" type="slidenum">
              <a:rPr lang="en-US" altLang="en-US" smtClean="0"/>
              <a:pPr>
                <a:defRPr/>
              </a:pPr>
              <a:t>4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22E53-9166-D074-6986-2EA90F81A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59" y="1404013"/>
            <a:ext cx="5550586" cy="4221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CAA9C-597C-51EE-3976-D08DCC40B86F}"/>
              </a:ext>
            </a:extLst>
          </p:cNvPr>
          <p:cNvSpPr txBox="1"/>
          <p:nvPr/>
        </p:nvSpPr>
        <p:spPr>
          <a:xfrm>
            <a:off x="5924550" y="5634961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Bldg. 447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26C1AF-9724-F98D-8CC4-C78C185350C0}"/>
              </a:ext>
            </a:extLst>
          </p:cNvPr>
          <p:cNvCxnSpPr>
            <a:cxnSpLocks/>
          </p:cNvCxnSpPr>
          <p:nvPr/>
        </p:nvCxnSpPr>
        <p:spPr bwMode="auto">
          <a:xfrm flipH="1">
            <a:off x="5126148" y="5865793"/>
            <a:ext cx="80327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5BE60A-52F6-D2C2-9690-D4887714A39A}"/>
              </a:ext>
            </a:extLst>
          </p:cNvPr>
          <p:cNvSpPr txBox="1"/>
          <p:nvPr/>
        </p:nvSpPr>
        <p:spPr>
          <a:xfrm>
            <a:off x="190500" y="1404013"/>
            <a:ext cx="29695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36-strand (18-pair) single-mode fiber cable ran from Bldg. 447, Room S123 (IST Comm) direct to Bldg. 442, Room 510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Annotated by red lines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Runs through PDS conduit from facility exterior to Room 271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Opens into cable trays in Room 271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2-strand (1-pair) single-mode fiber cable ran from Bldg. 442, Room 510 (Rack 1B) direct to Bldg. 442, Room 300 (Rack 5164)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Annotated by blue lines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CCA42-AB7C-A3B1-70D5-0C8A13D11064}"/>
              </a:ext>
            </a:extLst>
          </p:cNvPr>
          <p:cNvSpPr/>
          <p:nvPr/>
        </p:nvSpPr>
        <p:spPr bwMode="auto">
          <a:xfrm>
            <a:off x="3683000" y="2647195"/>
            <a:ext cx="955675" cy="9918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DA02A2-81EA-43FD-6209-68E5B3461A88}"/>
              </a:ext>
            </a:extLst>
          </p:cNvPr>
          <p:cNvCxnSpPr>
            <a:cxnSpLocks/>
          </p:cNvCxnSpPr>
          <p:nvPr/>
        </p:nvCxnSpPr>
        <p:spPr bwMode="auto">
          <a:xfrm>
            <a:off x="5016500" y="4514850"/>
            <a:ext cx="0" cy="17208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EEF6C6-DEB2-DE9C-59C6-1BA97E4F7ECC}"/>
              </a:ext>
            </a:extLst>
          </p:cNvPr>
          <p:cNvCxnSpPr/>
          <p:nvPr/>
        </p:nvCxnSpPr>
        <p:spPr bwMode="auto">
          <a:xfrm>
            <a:off x="5013325" y="4514850"/>
            <a:ext cx="1546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93E95-217E-CBAB-BEED-72BD2CFD8287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3200" y="2547938"/>
            <a:ext cx="0" cy="19669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11B404-8375-3C4F-357F-B77B9D561E2D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3200" y="2546312"/>
            <a:ext cx="457200" cy="16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BD1CB0-829F-BFAE-D94A-FF9B1B167116}"/>
              </a:ext>
            </a:extLst>
          </p:cNvPr>
          <p:cNvCxnSpPr>
            <a:cxnSpLocks/>
          </p:cNvCxnSpPr>
          <p:nvPr/>
        </p:nvCxnSpPr>
        <p:spPr bwMode="auto">
          <a:xfrm>
            <a:off x="7010400" y="2547938"/>
            <a:ext cx="0" cy="671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CD6841-F4A7-5710-5154-D8AD6D395A7E}"/>
              </a:ext>
            </a:extLst>
          </p:cNvPr>
          <p:cNvCxnSpPr/>
          <p:nvPr/>
        </p:nvCxnSpPr>
        <p:spPr bwMode="auto">
          <a:xfrm flipH="1">
            <a:off x="6603206" y="3219038"/>
            <a:ext cx="407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311F24-6C3E-52AF-4209-73351C489E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4872" y="2589609"/>
            <a:ext cx="8334" cy="6294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2A9CBB-E035-9F0C-0F0A-3DBE050428F9}"/>
              </a:ext>
            </a:extLst>
          </p:cNvPr>
          <p:cNvCxnSpPr>
            <a:cxnSpLocks/>
          </p:cNvCxnSpPr>
          <p:nvPr/>
        </p:nvCxnSpPr>
        <p:spPr bwMode="auto">
          <a:xfrm flipH="1">
            <a:off x="4160837" y="2596753"/>
            <a:ext cx="24340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286F24-0CF7-DBF7-A95C-CCFBC1C1EDD2}"/>
              </a:ext>
            </a:extLst>
          </p:cNvPr>
          <p:cNvCxnSpPr/>
          <p:nvPr/>
        </p:nvCxnSpPr>
        <p:spPr bwMode="auto">
          <a:xfrm>
            <a:off x="3170634" y="2449116"/>
            <a:ext cx="9144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8E7551F-C4B8-6FED-3B0B-5F4A84A36BB0}"/>
              </a:ext>
            </a:extLst>
          </p:cNvPr>
          <p:cNvCxnSpPr>
            <a:endCxn id="11" idx="0"/>
          </p:cNvCxnSpPr>
          <p:nvPr/>
        </p:nvCxnSpPr>
        <p:spPr bwMode="auto">
          <a:xfrm>
            <a:off x="4160837" y="2596753"/>
            <a:ext cx="1" cy="50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B53A55-1E17-B302-6E41-F6B66DC39AE1}"/>
              </a:ext>
            </a:extLst>
          </p:cNvPr>
          <p:cNvCxnSpPr>
            <a:stCxn id="11" idx="3"/>
          </p:cNvCxnSpPr>
          <p:nvPr/>
        </p:nvCxnSpPr>
        <p:spPr bwMode="auto">
          <a:xfrm>
            <a:off x="4638675" y="2696785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3DA0513-3E81-1737-E397-254452D3028F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7909" y="2546312"/>
            <a:ext cx="0" cy="921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B3A7B7-C754-CC93-DB65-9D91D18AE2FC}"/>
              </a:ext>
            </a:extLst>
          </p:cNvPr>
          <p:cNvCxnSpPr>
            <a:cxnSpLocks/>
          </p:cNvCxnSpPr>
          <p:nvPr/>
        </p:nvCxnSpPr>
        <p:spPr bwMode="auto">
          <a:xfrm flipV="1">
            <a:off x="4232672" y="2546311"/>
            <a:ext cx="2289572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3B239BA-F6A8-EDF2-7DAA-F677CFBE26D0}"/>
              </a:ext>
            </a:extLst>
          </p:cNvPr>
          <p:cNvCxnSpPr>
            <a:cxnSpLocks/>
          </p:cNvCxnSpPr>
          <p:nvPr/>
        </p:nvCxnSpPr>
        <p:spPr bwMode="auto">
          <a:xfrm flipH="1">
            <a:off x="6522244" y="2541549"/>
            <a:ext cx="1190" cy="14541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1A81890-1423-EA79-6989-7D097D76FC4A}"/>
              </a:ext>
            </a:extLst>
          </p:cNvPr>
          <p:cNvCxnSpPr>
            <a:cxnSpLocks/>
          </p:cNvCxnSpPr>
          <p:nvPr/>
        </p:nvCxnSpPr>
        <p:spPr bwMode="auto">
          <a:xfrm flipV="1">
            <a:off x="6521053" y="3993953"/>
            <a:ext cx="400050" cy="17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DB075F7-E4B2-1551-AFB4-BD3247559976}"/>
              </a:ext>
            </a:extLst>
          </p:cNvPr>
          <p:cNvCxnSpPr/>
          <p:nvPr/>
        </p:nvCxnSpPr>
        <p:spPr bwMode="auto">
          <a:xfrm>
            <a:off x="6921103" y="3993953"/>
            <a:ext cx="0" cy="2934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819B99E-50DF-05F0-57B0-9D16D9CFD8EC}"/>
              </a:ext>
            </a:extLst>
          </p:cNvPr>
          <p:cNvCxnSpPr/>
          <p:nvPr/>
        </p:nvCxnSpPr>
        <p:spPr bwMode="auto">
          <a:xfrm>
            <a:off x="6929438" y="4291013"/>
            <a:ext cx="3059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2" name="Graphic 81" descr="Server with solid fill">
            <a:extLst>
              <a:ext uri="{FF2B5EF4-FFF2-40B4-BE49-F238E27FC236}">
                <a16:creationId xmlns:a16="http://schemas.microsoft.com/office/drawing/2014/main" id="{C9528528-D46A-AB66-3B9B-3E33E338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8050" y="4186009"/>
            <a:ext cx="180978" cy="18097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2D3926C-FA40-CFA6-834C-6898556CF7CE}"/>
              </a:ext>
            </a:extLst>
          </p:cNvPr>
          <p:cNvSpPr txBox="1"/>
          <p:nvPr/>
        </p:nvSpPr>
        <p:spPr>
          <a:xfrm>
            <a:off x="7122331" y="4001197"/>
            <a:ext cx="3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Rack 5164</a:t>
            </a:r>
          </a:p>
        </p:txBody>
      </p:sp>
    </p:spTree>
    <p:extLst>
      <p:ext uri="{BB962C8B-B14F-4D97-AF65-F5344CB8AC3E}">
        <p14:creationId xmlns:p14="http://schemas.microsoft.com/office/powerpoint/2010/main" val="61242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332C-79BC-FBCC-0320-E22D5706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Bldg. 447 Room S122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EA79C2D-45D1-850D-B000-647A2ADB0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377406"/>
            <a:ext cx="3136116" cy="49985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ED6E3-3E28-E6AD-BD79-BEEAE52E0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9D816-9E5B-4580-9A8E-E54FE3954630}" type="slidenum">
              <a:rPr lang="en-US" altLang="en-US" smtClean="0"/>
              <a:pPr>
                <a:defRPr/>
              </a:pPr>
              <a:t>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D1A999-FCD7-C24B-DB2A-F831367EAE39}"/>
              </a:ext>
            </a:extLst>
          </p:cNvPr>
          <p:cNvSpPr/>
          <p:nvPr/>
        </p:nvSpPr>
        <p:spPr bwMode="auto">
          <a:xfrm>
            <a:off x="3016250" y="5416550"/>
            <a:ext cx="349250" cy="342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D6C30-65E7-6505-2686-1A7856D02A83}"/>
              </a:ext>
            </a:extLst>
          </p:cNvPr>
          <p:cNvSpPr txBox="1"/>
          <p:nvPr/>
        </p:nvSpPr>
        <p:spPr>
          <a:xfrm>
            <a:off x="3892550" y="541655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PDS Conduit from Room S123 entry point into Room S122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BD57DA-54B1-AAA3-D55D-C2A85496FC7D}"/>
              </a:ext>
            </a:extLst>
          </p:cNvPr>
          <p:cNvCxnSpPr>
            <a:cxnSpLocks/>
            <a:stCxn id="9" idx="1"/>
            <a:endCxn id="8" idx="6"/>
          </p:cNvCxnSpPr>
          <p:nvPr/>
        </p:nvCxnSpPr>
        <p:spPr bwMode="auto">
          <a:xfrm flipH="1">
            <a:off x="3365500" y="5570439"/>
            <a:ext cx="527050" cy="175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E1983-5298-87A2-D5AD-3264BCEBE04E}"/>
              </a:ext>
            </a:extLst>
          </p:cNvPr>
          <p:cNvSpPr/>
          <p:nvPr/>
        </p:nvSpPr>
        <p:spPr bwMode="auto">
          <a:xfrm>
            <a:off x="2901950" y="3206750"/>
            <a:ext cx="393700" cy="50800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6AABB-9608-BA27-A27C-D03B3C05B3E2}"/>
              </a:ext>
            </a:extLst>
          </p:cNvPr>
          <p:cNvSpPr txBox="1"/>
          <p:nvPr/>
        </p:nvSpPr>
        <p:spPr>
          <a:xfrm>
            <a:off x="3892550" y="32004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16-strand fiber cable termination point (Rack 8)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B32962-7AF2-AE3B-E3B8-97BE4E97060F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 bwMode="auto">
          <a:xfrm flipH="1">
            <a:off x="3295650" y="3354289"/>
            <a:ext cx="596900" cy="1064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5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B75D-399E-6585-5757-C5BE536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Bldg. 447 Room S123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6496730-1F7F-0913-795E-0CBFE37908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350648"/>
            <a:ext cx="2886084" cy="505205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49D25-C68E-060A-9DEF-250A1C686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9D816-9E5B-4580-9A8E-E54FE3954630}" type="slidenum">
              <a:rPr lang="en-US" altLang="en-US" smtClean="0"/>
              <a:pPr>
                <a:defRPr/>
              </a:pPr>
              <a:t>6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C68190-5047-3E0B-7E2F-5BC5B86BB13F}"/>
              </a:ext>
            </a:extLst>
          </p:cNvPr>
          <p:cNvSpPr/>
          <p:nvPr/>
        </p:nvSpPr>
        <p:spPr bwMode="auto">
          <a:xfrm>
            <a:off x="2019300" y="2990850"/>
            <a:ext cx="812800" cy="107950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25F1B4-AF6D-2A81-4755-518773F77667}"/>
              </a:ext>
            </a:extLst>
          </p:cNvPr>
          <p:cNvSpPr/>
          <p:nvPr/>
        </p:nvSpPr>
        <p:spPr bwMode="auto">
          <a:xfrm>
            <a:off x="698500" y="1543050"/>
            <a:ext cx="349250" cy="342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02174-FEF4-1009-1213-F3033A2C7B3F}"/>
              </a:ext>
            </a:extLst>
          </p:cNvPr>
          <p:cNvSpPr/>
          <p:nvPr/>
        </p:nvSpPr>
        <p:spPr bwMode="auto">
          <a:xfrm>
            <a:off x="2184400" y="1543050"/>
            <a:ext cx="349250" cy="342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17D99-E212-85B9-7106-0E968CBF2CCB}"/>
              </a:ext>
            </a:extLst>
          </p:cNvPr>
          <p:cNvSpPr txBox="1"/>
          <p:nvPr/>
        </p:nvSpPr>
        <p:spPr>
          <a:xfrm>
            <a:off x="3759200" y="312122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16-strand fiber cable termination point (S123 to S122 cable connection)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F85E6-254F-875E-0766-70F3D09669F6}"/>
              </a:ext>
            </a:extLst>
          </p:cNvPr>
          <p:cNvSpPr txBox="1"/>
          <p:nvPr/>
        </p:nvSpPr>
        <p:spPr>
          <a:xfrm>
            <a:off x="3759200" y="227528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PDS Conduit from Room S122 entry point into Room S123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8D7F8-B55C-4279-454F-A9422B4404BB}"/>
              </a:ext>
            </a:extLst>
          </p:cNvPr>
          <p:cNvSpPr txBox="1"/>
          <p:nvPr/>
        </p:nvSpPr>
        <p:spPr>
          <a:xfrm>
            <a:off x="3759200" y="375172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36-strand fiber cable termination point (S123 to Bldg. 442 Room 510 cable connection)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86EA24-1081-C985-0EB8-54AABF21C90C}"/>
              </a:ext>
            </a:extLst>
          </p:cNvPr>
          <p:cNvCxnSpPr>
            <a:cxnSpLocks/>
            <a:stCxn id="12" idx="1"/>
            <a:endCxn id="10" idx="6"/>
          </p:cNvCxnSpPr>
          <p:nvPr/>
        </p:nvCxnSpPr>
        <p:spPr bwMode="auto">
          <a:xfrm flipH="1" flipV="1">
            <a:off x="2533650" y="1714500"/>
            <a:ext cx="1225550" cy="7146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48AD4A-30E5-9EEC-CD2B-3287A053154A}"/>
              </a:ext>
            </a:extLst>
          </p:cNvPr>
          <p:cNvCxnSpPr>
            <a:cxnSpLocks/>
            <a:stCxn id="20" idx="1"/>
            <a:endCxn id="9" idx="6"/>
          </p:cNvCxnSpPr>
          <p:nvPr/>
        </p:nvCxnSpPr>
        <p:spPr bwMode="auto">
          <a:xfrm flipH="1" flipV="1">
            <a:off x="1047750" y="1714500"/>
            <a:ext cx="2711450" cy="11030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4CFC72-EC6E-9C4B-10AA-7DA3A3B34C3A}"/>
              </a:ext>
            </a:extLst>
          </p:cNvPr>
          <p:cNvSpPr txBox="1"/>
          <p:nvPr/>
        </p:nvSpPr>
        <p:spPr>
          <a:xfrm>
            <a:off x="3759200" y="2663697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PDS Conduit from Room 030 entry point into Room S123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55A323-7CBD-D738-40BA-8073AF8481F3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 bwMode="auto">
          <a:xfrm flipH="1">
            <a:off x="2832100" y="3382833"/>
            <a:ext cx="927100" cy="1477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B582B-A038-941B-914B-85255CD39CE4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 bwMode="auto">
          <a:xfrm flipH="1" flipV="1">
            <a:off x="2832100" y="3530600"/>
            <a:ext cx="927100" cy="4827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5770-44DD-11C5-B611-C2C36029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Bldg. 447 Room 030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6F152F-146E-1253-4C14-7A4A3B1C61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" y="1368411"/>
            <a:ext cx="5168121" cy="46266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9B429-565D-1F41-7E0E-1211B6C16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9D816-9E5B-4580-9A8E-E54FE3954630}" type="slidenum">
              <a:rPr lang="en-US" altLang="en-US" smtClean="0"/>
              <a:pPr>
                <a:defRPr/>
              </a:pPr>
              <a:t>7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97A22-1D87-B265-BEB8-279148DED696}"/>
              </a:ext>
            </a:extLst>
          </p:cNvPr>
          <p:cNvSpPr/>
          <p:nvPr/>
        </p:nvSpPr>
        <p:spPr bwMode="auto">
          <a:xfrm>
            <a:off x="3244850" y="1765300"/>
            <a:ext cx="495300" cy="330200"/>
          </a:xfrm>
          <a:prstGeom prst="rect">
            <a:avLst/>
          </a:prstGeom>
          <a:solidFill>
            <a:srgbClr val="FF0000">
              <a:alpha val="2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523C1-4664-F218-1E8E-BFF0ED18D6E1}"/>
              </a:ext>
            </a:extLst>
          </p:cNvPr>
          <p:cNvSpPr txBox="1"/>
          <p:nvPr/>
        </p:nvSpPr>
        <p:spPr>
          <a:xfrm>
            <a:off x="5676122" y="17653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PDS Conduit from Room S123 junction point into Room 030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42CA26-9D81-72D3-C1E1-84AF28655ED6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 bwMode="auto">
          <a:xfrm flipH="1" flipV="1">
            <a:off x="3740150" y="1930400"/>
            <a:ext cx="1935972" cy="965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2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01000" y="6524625"/>
            <a:ext cx="1143000" cy="304800"/>
          </a:xfrm>
        </p:spPr>
        <p:txBody>
          <a:bodyPr/>
          <a:lstStyle/>
          <a:p>
            <a:pPr>
              <a:defRPr/>
            </a:pPr>
            <a:fld id="{65EB9BAC-DF58-49AE-BEED-9FDC779FE7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0" y="1433029"/>
            <a:ext cx="2910760" cy="3879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9DDABC-5D9D-4F89-90B2-6C84306D6D3C}"/>
              </a:ext>
            </a:extLst>
          </p:cNvPr>
          <p:cNvSpPr/>
          <p:nvPr/>
        </p:nvSpPr>
        <p:spPr>
          <a:xfrm>
            <a:off x="2872700" y="5359605"/>
            <a:ext cx="315468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i="1" dirty="0" err="1">
                <a:ln w="1016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Videmus</a:t>
            </a:r>
            <a:r>
              <a:rPr lang="en-US" sz="2400" b="1" i="1" dirty="0">
                <a:ln w="1016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Mundum</a:t>
            </a:r>
          </a:p>
        </p:txBody>
      </p:sp>
    </p:spTree>
    <p:extLst>
      <p:ext uri="{BB962C8B-B14F-4D97-AF65-F5344CB8AC3E}">
        <p14:creationId xmlns:p14="http://schemas.microsoft.com/office/powerpoint/2010/main" val="1343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0EB8-37E0-A950-164E-0BD07A6C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4C5B8-4F75-ACA1-D781-414AFDA76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94322E-9E08-4B98-B740-19778DD4BD9A}" type="slidenum">
              <a:rPr lang="en-US" altLang="en-US" smtClean="0"/>
              <a:pPr>
                <a:defRPr/>
              </a:pPr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CBB3A4-312F-F358-8611-B192E929046B}"/>
              </a:ext>
            </a:extLst>
          </p:cNvPr>
          <p:cNvSpPr txBox="1">
            <a:spLocks/>
          </p:cNvSpPr>
          <p:nvPr/>
        </p:nvSpPr>
        <p:spPr>
          <a:xfrm>
            <a:off x="276225" y="1504950"/>
            <a:ext cx="8397875" cy="4743450"/>
          </a:xfrm>
          <a:prstGeom prst="rect">
            <a:avLst/>
          </a:prstGeom>
        </p:spPr>
        <p:txBody>
          <a:bodyPr anchor="ctr"/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4000" kern="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93953583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 4 (Unclassified)">
  <a:themeElements>
    <a:clrScheme name="Space Force">
      <a:dk1>
        <a:sysClr val="windowText" lastClr="000000"/>
      </a:dk1>
      <a:lt1>
        <a:sysClr val="window" lastClr="FFFFFF"/>
      </a:lt1>
      <a:dk2>
        <a:srgbClr val="002639"/>
      </a:dk2>
      <a:lt2>
        <a:srgbClr val="DBE2E9"/>
      </a:lt2>
      <a:accent1>
        <a:srgbClr val="002639"/>
      </a:accent1>
      <a:accent2>
        <a:srgbClr val="9EA2A2"/>
      </a:accent2>
      <a:accent3>
        <a:srgbClr val="0D4C87"/>
      </a:accent3>
      <a:accent4>
        <a:srgbClr val="EADF97"/>
      </a:accent4>
      <a:accent5>
        <a:srgbClr val="DBE2E9"/>
      </a:accent5>
      <a:accent6>
        <a:srgbClr val="98A4AE"/>
      </a:accent6>
      <a:hlink>
        <a:srgbClr val="BBC7D6"/>
      </a:hlink>
      <a:folHlink>
        <a:srgbClr val="4255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77B5E7E425A4C965E1D35573A82E4" ma:contentTypeVersion="8" ma:contentTypeDescription="Create a new document." ma:contentTypeScope="" ma:versionID="980671cc5a0959087a0cdb264e645d54">
  <xsd:schema xmlns:xsd="http://www.w3.org/2001/XMLSchema" xmlns:xs="http://www.w3.org/2001/XMLSchema" xmlns:p="http://schemas.microsoft.com/office/2006/metadata/properties" xmlns:ns1="http://schemas.microsoft.com/sharepoint/v3" xmlns:ns2="1196982d-7cb2-4f89-9268-1c642558622d" xmlns:ns3="8c17cdea-290f-4040-9019-85fe36efb8d3" targetNamespace="http://schemas.microsoft.com/office/2006/metadata/properties" ma:root="true" ma:fieldsID="4e7ad2a80a6293f03db9bfe90e8b7312" ns1:_="" ns2:_="" ns3:_="">
    <xsd:import namespace="http://schemas.microsoft.com/sharepoint/v3"/>
    <xsd:import namespace="1196982d-7cb2-4f89-9268-1c642558622d"/>
    <xsd:import namespace="8c17cdea-290f-4040-9019-85fe36efb8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6982d-7cb2-4f89-9268-1c6425586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7cdea-290f-4040-9019-85fe36efb8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1A9C8-B484-4F64-9142-084C3A1AE5B7}">
  <ds:schemaRefs>
    <ds:schemaRef ds:uri="44c313b3-6738-4527-a952-b1f8f7dc4d20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8b1f534-01a8-480a-ad5a-cb5f78d1504b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883D173-A43A-4907-80C3-DFC29529DB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F0BF9-EF48-498D-BCAB-9123BEABE03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0D57EBC-6EFD-4C82-A945-5E644DDDB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96982d-7cb2-4f89-9268-1c642558622d"/>
    <ds:schemaRef ds:uri="8c17cdea-290f-4040-9019-85fe36efb8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75085</TotalTime>
  <Words>428</Words>
  <Application>Microsoft Office PowerPoint</Application>
  <PresentationFormat>On-screen Show (4:3)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Wingdings</vt:lpstr>
      <vt:lpstr>USAF(Unclas)</vt:lpstr>
      <vt:lpstr>Del 4 (Unclassified)</vt:lpstr>
      <vt:lpstr>SESAMI SST Fiber Cable Path &amp; Room Layouts</vt:lpstr>
      <vt:lpstr>Bldg. 447 East Side Fiber Path</vt:lpstr>
      <vt:lpstr>Bldg. 447 West Side Fiber Path</vt:lpstr>
      <vt:lpstr>Bldg. 442  SESAMI SST Fiber Path</vt:lpstr>
      <vt:lpstr>Bldg. 447 Room S122</vt:lpstr>
      <vt:lpstr>Bldg. 447 Room S123</vt:lpstr>
      <vt:lpstr>Bldg. 447 Room 030</vt:lpstr>
      <vt:lpstr>Questions?</vt:lpstr>
      <vt:lpstr>Backup</vt:lpstr>
    </vt:vector>
  </TitlesOfParts>
  <Company>HQ USAF/______, Pentagon, DC 20330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 - 22 Apr 19</dc:title>
  <dc:creator>RAINEY, ROLAND JR Lt Col US Air Force JFSCC COMMANDANT/CADETS UT/CCX</dc:creator>
  <cp:lastModifiedBy>SMITH, CHRISTOPHER G CTR USSF SpOC Delta 4 MW/SpOC DET2/SD4/Sonalysts</cp:lastModifiedBy>
  <cp:revision>1411</cp:revision>
  <cp:lastPrinted>2021-11-29T15:14:09Z</cp:lastPrinted>
  <dcterms:created xsi:type="dcterms:W3CDTF">2000-04-26T18:38:01Z</dcterms:created>
  <dcterms:modified xsi:type="dcterms:W3CDTF">2024-09-12T02:02:38Z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wendy.l.kulick</vt:lpwstr>
  </property>
  <property fmtid="{D5CDD505-2E9C-101B-9397-08002B2CF9AE}" pid="4" name="xd_Signature">
    <vt:lpwstr/>
  </property>
  <property fmtid="{D5CDD505-2E9C-101B-9397-08002B2CF9AE}" pid="5" name="TemplateUrl">
    <vt:lpwstr/>
  </property>
  <property fmtid="{D5CDD505-2E9C-101B-9397-08002B2CF9AE}" pid="6" name="display_urn:schemas-microsoft-com:office:office#Author">
    <vt:lpwstr>wendy.l.kulick</vt:lpwstr>
  </property>
  <property fmtid="{D5CDD505-2E9C-101B-9397-08002B2CF9AE}" pid="7" name="xd_ProgID">
    <vt:lpwstr/>
  </property>
  <property fmtid="{D5CDD505-2E9C-101B-9397-08002B2CF9AE}" pid="8" name="ContentTypeId">
    <vt:lpwstr>0x01010032B77B5E7E425A4C965E1D35573A82E4</vt:lpwstr>
  </property>
  <property fmtid="{D5CDD505-2E9C-101B-9397-08002B2CF9AE}" pid="9" name="_dlc_DocIdItemGuid">
    <vt:lpwstr>e7d4c311-bebd-452b-8eef-7e5574b6986d</vt:lpwstr>
  </property>
  <property fmtid="{D5CDD505-2E9C-101B-9397-08002B2CF9AE}" pid="10" name="Order">
    <vt:r8>5400</vt:r8>
  </property>
</Properties>
</file>